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7" r:id="rId2"/>
  </p:sldMasterIdLst>
  <p:notesMasterIdLst>
    <p:notesMasterId r:id="rId6"/>
  </p:notesMasterIdLst>
  <p:sldIdLst>
    <p:sldId id="510" r:id="rId3"/>
    <p:sldId id="318" r:id="rId4"/>
    <p:sldId id="51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992608-7275-4465-8DC7-D76379FBE62C}" type="datetimeFigureOut">
              <a:rPr lang="en-US" smtClean="0"/>
              <a:t>10/25/2021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ABD049-39F4-4D02-B318-F4C219DBB7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838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38275" y="1173163"/>
            <a:ext cx="4225925" cy="31686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71029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4228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649DAF-093F-4482-AA38-346E9A2DEE9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4228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3314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38275" y="1173163"/>
            <a:ext cx="4225925" cy="31686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71029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4228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649DAF-093F-4482-AA38-346E9A2DEE9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4228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2720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4"/>
            <a:ext cx="9144000" cy="513556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2819400"/>
          </a:xfrm>
        </p:spPr>
        <p:txBody>
          <a:bodyPr tIns="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lnSpc>
                <a:spcPct val="90000"/>
              </a:lnSpc>
              <a:defRPr sz="6000" b="1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7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10715" y="6248404"/>
            <a:ext cx="1904686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" y="6048379"/>
            <a:ext cx="6019800" cy="733425"/>
          </a:xfrm>
        </p:spPr>
        <p:txBody>
          <a:bodyPr anchor="b"/>
          <a:lstStyle>
            <a:lvl1pPr marL="119060" indent="0">
              <a:buNone/>
              <a:defRPr lang="en-US" sz="1600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Meeting Name — Month DD, YYYY</a:t>
            </a:r>
          </a:p>
        </p:txBody>
      </p:sp>
    </p:spTree>
    <p:extLst>
      <p:ext uri="{BB962C8B-B14F-4D97-AF65-F5344CB8AC3E}">
        <p14:creationId xmlns:p14="http://schemas.microsoft.com/office/powerpoint/2010/main" val="10790039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-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2132433-290D-4B12-8B61-6202902EF1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duotone>
              <a:prstClr val="black"/>
              <a:schemeClr val="accent6">
                <a:tint val="45000"/>
                <a:satMod val="400000"/>
              </a:schemeClr>
            </a:duotone>
            <a:alphaModFix amt="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2"/>
            <a:ext cx="9144001" cy="685765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989E631-FFE0-4842-9C8D-2977AD46DA07}"/>
              </a:ext>
            </a:extLst>
          </p:cNvPr>
          <p:cNvSpPr txBox="1"/>
          <p:nvPr userDrawn="1"/>
        </p:nvSpPr>
        <p:spPr>
          <a:xfrm>
            <a:off x="4396468" y="661307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sz="900" noProof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pic>
        <p:nvPicPr>
          <p:cNvPr id="19" name="Picture 18" descr="Massachusetts Department of Higher Education logotype">
            <a:extLst>
              <a:ext uri="{FF2B5EF4-FFF2-40B4-BE49-F238E27FC236}">
                <a16:creationId xmlns:a16="http://schemas.microsoft.com/office/drawing/2014/main" id="{1EFE4B0C-B8E2-4634-B583-A4C754701D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9867" y="5895975"/>
            <a:ext cx="1418818" cy="65752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9F60D44-C020-4373-803A-7167E65F510A}"/>
              </a:ext>
            </a:extLst>
          </p:cNvPr>
          <p:cNvSpPr/>
          <p:nvPr userDrawn="1"/>
        </p:nvSpPr>
        <p:spPr>
          <a:xfrm>
            <a:off x="-4" y="2552700"/>
            <a:ext cx="5111920" cy="2286000"/>
          </a:xfrm>
          <a:prstGeom prst="rect">
            <a:avLst/>
          </a:prstGeom>
          <a:solidFill>
            <a:srgbClr val="00205B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BC1A3835-2BE3-42E1-B6CC-92670D23C80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71475" y="2539804"/>
            <a:ext cx="4740442" cy="1184152"/>
          </a:xfrm>
          <a:noFill/>
        </p:spPr>
        <p:txBody>
          <a:bodyPr lIns="288000" rIns="432000" bIns="144000" anchor="b"/>
          <a:lstStyle>
            <a:lvl1pPr algn="r">
              <a:defRPr sz="3751" spc="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</a:t>
            </a:r>
            <a:br>
              <a:rPr lang="en-US" noProof="0"/>
            </a:br>
            <a:r>
              <a:rPr lang="en-US" noProof="0"/>
              <a:t>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475" y="3591783"/>
            <a:ext cx="4740442" cy="1046897"/>
          </a:xfrm>
          <a:noFill/>
        </p:spPr>
        <p:txBody>
          <a:bodyPr lIns="288000" tIns="144000" rIns="432000"/>
          <a:lstStyle>
            <a:lvl1pPr marL="0" indent="0" algn="r">
              <a:buNone/>
              <a:defRPr sz="1951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E75BCF-D8C8-4263-A1D7-D25D713850C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alphaModFix amt="8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" y="-2"/>
            <a:ext cx="9143999" cy="6857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62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 with Hero Ima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8600" y="6248400"/>
            <a:ext cx="5486400" cy="457200"/>
          </a:xfrm>
        </p:spPr>
        <p:txBody>
          <a:bodyPr lIns="118872" tIns="0" rIns="45720" bIns="0" anchor="b"/>
          <a:lstStyle>
            <a:lvl1pPr marL="0" indent="0" algn="l">
              <a:buNone/>
              <a:defRPr sz="1600" b="0" baseline="0">
                <a:solidFill>
                  <a:schemeClr val="bg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/>
              <a:t>Meeting Name — Month DD, YYYY</a:t>
            </a:r>
          </a:p>
        </p:txBody>
      </p:sp>
      <p:sp>
        <p:nvSpPr>
          <p:cNvPr id="7" name="Rectangle 6"/>
          <p:cNvSpPr/>
          <p:nvPr userDrawn="1"/>
        </p:nvSpPr>
        <p:spPr bwMode="invGray">
          <a:xfrm>
            <a:off x="0" y="6049962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6" name="Picture 11">
            <a:extLst>
              <a:ext uri="{FF2B5EF4-FFF2-40B4-BE49-F238E27FC236}">
                <a16:creationId xmlns:a16="http://schemas.microsoft.com/office/drawing/2014/main" id="{A0BCC402-D2EF-4D3D-AC7A-09FB2151BE3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391400" y="6248400"/>
            <a:ext cx="1452182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1D62F35-3CBB-443F-AA3A-D0C69B3B2A65}"/>
              </a:ext>
            </a:extLst>
          </p:cNvPr>
          <p:cNvSpPr/>
          <p:nvPr userDrawn="1"/>
        </p:nvSpPr>
        <p:spPr>
          <a:xfrm>
            <a:off x="0" y="0"/>
            <a:ext cx="9144000" cy="6049962"/>
          </a:xfrm>
          <a:prstGeom prst="rect">
            <a:avLst/>
          </a:prstGeom>
          <a:solidFill>
            <a:srgbClr val="001F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5458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5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35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60506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30213" y="690563"/>
            <a:ext cx="7086600" cy="609600"/>
          </a:xfrm>
          <a:prstGeom prst="rect">
            <a:avLst/>
          </a:prstGeom>
        </p:spPr>
        <p:txBody>
          <a:bodyPr rIns="34290" anchor="ctr"/>
          <a:lstStyle>
            <a:lvl1pPr>
              <a:defRPr sz="2400"/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en-US" sz="30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2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26A067F-84F0-4FCB-91BD-A4BAD644B6F1}" type="slidenum">
              <a:rPr lang="en-US" sz="9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4"/>
            <a:ext cx="8382000" cy="4625975"/>
          </a:xfrm>
        </p:spPr>
        <p:txBody>
          <a:bodyPr/>
          <a:lstStyle>
            <a:lvl1pPr>
              <a:spcBef>
                <a:spcPts val="900"/>
              </a:spcBef>
              <a:defRPr sz="2400"/>
            </a:lvl1pPr>
            <a:lvl2pPr>
              <a:spcBef>
                <a:spcPts val="360"/>
              </a:spcBef>
              <a:defRPr sz="2100"/>
            </a:lvl2pPr>
            <a:lvl3pPr>
              <a:defRPr sz="1800"/>
            </a:lvl3pPr>
            <a:lvl4pPr>
              <a:defRPr sz="1350"/>
            </a:lvl4pPr>
            <a:lvl5pPr>
              <a:defRPr sz="135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04801" y="152400"/>
            <a:ext cx="8537222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1800" b="0" kern="1200" dirty="0" smtClean="0">
                <a:solidFill>
                  <a:schemeClr val="bg2"/>
                </a:solidFill>
                <a:latin typeface="Segoe UI Semibold" panose="020B0702040204020203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8982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vider - Deloitt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52426" y="1705669"/>
            <a:ext cx="7813675" cy="1592403"/>
          </a:xfrm>
        </p:spPr>
        <p:txBody>
          <a:bodyPr anchor="b"/>
          <a:lstStyle>
            <a:lvl1pPr>
              <a:lnSpc>
                <a:spcPct val="95000"/>
              </a:lnSpc>
              <a:defRPr sz="2888" b="1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52425" y="3429000"/>
            <a:ext cx="790575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2888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54A03F1C-E9B4-4522-ACC9-75F4B4547629}"/>
              </a:ext>
            </a:extLst>
          </p:cNvPr>
          <p:cNvSpPr/>
          <p:nvPr userDrawn="1"/>
        </p:nvSpPr>
        <p:spPr bwMode="gray">
          <a:xfrm>
            <a:off x="0" y="1"/>
            <a:ext cx="9144000" cy="730889"/>
          </a:xfrm>
          <a:prstGeom prst="flowChartProcess">
            <a:avLst/>
          </a:prstGeom>
          <a:solidFill>
            <a:srgbClr val="004A87"/>
          </a:solidFill>
          <a:ln w="19050" algn="ctr">
            <a:noFill/>
            <a:miter lim="800000"/>
            <a:headEnd/>
            <a:tailEnd/>
          </a:ln>
        </p:spPr>
        <p:txBody>
          <a:bodyPr wrap="square" lIns="66675" tIns="66675" rIns="66675" bIns="66675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" name="Flowchart: Process 4">
            <a:extLst>
              <a:ext uri="{FF2B5EF4-FFF2-40B4-BE49-F238E27FC236}">
                <a16:creationId xmlns:a16="http://schemas.microsoft.com/office/drawing/2014/main" id="{B4C69F65-43ED-43F1-876F-E6385B5049B0}"/>
              </a:ext>
            </a:extLst>
          </p:cNvPr>
          <p:cNvSpPr/>
          <p:nvPr userDrawn="1"/>
        </p:nvSpPr>
        <p:spPr bwMode="gray">
          <a:xfrm>
            <a:off x="-1" y="730889"/>
            <a:ext cx="9155430" cy="96800"/>
          </a:xfrm>
          <a:prstGeom prst="flowChartProcess">
            <a:avLst/>
          </a:prstGeom>
          <a:solidFill>
            <a:srgbClr val="FFC921"/>
          </a:solidFill>
          <a:ln w="19050" algn="ctr">
            <a:noFill/>
            <a:miter lim="800000"/>
            <a:headEnd/>
            <a:tailEnd/>
          </a:ln>
        </p:spPr>
        <p:txBody>
          <a:bodyPr wrap="square" lIns="66675" tIns="66675" rIns="66675" bIns="66675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en-US" sz="1200" b="1" dirty="0">
              <a:solidFill>
                <a:schemeClr val="bg1"/>
              </a:solidFill>
            </a:endParaRPr>
          </a:p>
        </p:txBody>
      </p:sp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9E8AF0A-66DD-4D78-BDF8-FCAE92D100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5054" y="23941"/>
            <a:ext cx="509614" cy="66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79484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6"/>
            <a:ext cx="9144000" cy="513556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13" dirty="0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13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2819400"/>
          </a:xfrm>
        </p:spPr>
        <p:txBody>
          <a:bodyPr tIns="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lnSpc>
                <a:spcPct val="90000"/>
              </a:lnSpc>
              <a:defRPr sz="3375" b="0">
                <a:solidFill>
                  <a:schemeClr val="tx1"/>
                </a:solidFill>
                <a:latin typeface="Franklin Gothic Demi" panose="020B0703020102020204" pitchFamily="34" charset="0"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7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10715" y="6248406"/>
            <a:ext cx="1904686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" y="6048381"/>
            <a:ext cx="6019800" cy="733425"/>
          </a:xfrm>
        </p:spPr>
        <p:txBody>
          <a:bodyPr anchor="b"/>
          <a:lstStyle>
            <a:lvl1pPr marL="66973" indent="0">
              <a:buNone/>
              <a:defRPr lang="en-US" sz="900" kern="120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Meeting Name — Month DD, YYYY</a:t>
            </a:r>
          </a:p>
        </p:txBody>
      </p:sp>
    </p:spTree>
    <p:extLst>
      <p:ext uri="{BB962C8B-B14F-4D97-AF65-F5344CB8AC3E}">
        <p14:creationId xmlns:p14="http://schemas.microsoft.com/office/powerpoint/2010/main" val="33427309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30213" y="690563"/>
            <a:ext cx="7086600" cy="609600"/>
          </a:xfrm>
          <a:prstGeom prst="rect">
            <a:avLst/>
          </a:prstGeom>
        </p:spPr>
        <p:txBody>
          <a:bodyPr rIns="25718" anchor="ctr"/>
          <a:lstStyle>
            <a:lvl1pPr>
              <a:defRPr sz="2400"/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en-US" sz="225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2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26A067F-84F0-4FCB-91BD-A4BAD644B6F1}" type="slidenum">
              <a:rPr lang="en-US" sz="675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675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4"/>
            <a:ext cx="8382000" cy="4625975"/>
          </a:xfrm>
        </p:spPr>
        <p:txBody>
          <a:bodyPr/>
          <a:lstStyle>
            <a:lvl1pPr>
              <a:spcBef>
                <a:spcPts val="675"/>
              </a:spcBef>
              <a:defRPr sz="1800"/>
            </a:lvl1pPr>
            <a:lvl2pPr>
              <a:spcBef>
                <a:spcPts val="270"/>
              </a:spcBef>
              <a:defRPr sz="1575"/>
            </a:lvl2pPr>
            <a:lvl3pPr>
              <a:defRPr sz="1350"/>
            </a:lvl3pPr>
            <a:lvl4pPr>
              <a:defRPr sz="1013"/>
            </a:lvl4pPr>
            <a:lvl5pPr>
              <a:defRPr sz="1013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04801" y="152400"/>
            <a:ext cx="8537222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1125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>
            <a:lvl1pPr>
              <a:defRPr sz="22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3874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0" y="0"/>
            <a:ext cx="9144000" cy="1905000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13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0" y="1860550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13" dirty="0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229602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089E3F3-A662-46B0-A7D1-E104A41C228F}" type="slidenum">
              <a:rPr lang="en-US" sz="675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675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057406"/>
            <a:ext cx="8382000" cy="4321175"/>
          </a:xfrm>
        </p:spPr>
        <p:txBody>
          <a:bodyPr/>
          <a:lstStyle>
            <a:lvl1pPr>
              <a:spcBef>
                <a:spcPts val="675"/>
              </a:spcBef>
              <a:defRPr sz="1800"/>
            </a:lvl1pPr>
            <a:lvl2pPr>
              <a:spcBef>
                <a:spcPts val="270"/>
              </a:spcBef>
              <a:defRPr sz="1575"/>
            </a:lvl2pPr>
            <a:lvl3pPr>
              <a:defRPr sz="1350"/>
            </a:lvl3pPr>
            <a:lvl4pPr>
              <a:defRPr sz="1013"/>
            </a:lvl4pPr>
            <a:lvl5pPr>
              <a:defRPr sz="1013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5778" y="152400"/>
            <a:ext cx="8537222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1125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382000" cy="1219200"/>
          </a:xfrm>
        </p:spPr>
        <p:txBody>
          <a:bodyPr/>
          <a:lstStyle>
            <a:lvl1pPr>
              <a:lnSpc>
                <a:spcPts val="2363"/>
              </a:lnSpc>
              <a:defRPr sz="22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9673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6"/>
            <a:ext cx="9144000" cy="260191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13" dirty="0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9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1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8872"/>
            <a:ext cx="8229600" cy="1636776"/>
          </a:xfrm>
        </p:spPr>
        <p:txBody>
          <a:bodyPr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defRPr sz="2475" b="1" cap="none" baseline="0">
                <a:solidFill>
                  <a:schemeClr val="tx2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012" y="1828800"/>
            <a:ext cx="8238991" cy="685800"/>
          </a:xfrm>
        </p:spPr>
        <p:txBody>
          <a:bodyPr lIns="146304" tIns="0" rIns="45720" bIns="0"/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6F930-4FD0-44EA-B6E9-27C19B13C7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1694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2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C8E82DE-B153-45E1-940C-6CE8844F02AA}" type="slidenum">
              <a:rPr lang="en-US" sz="675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675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73936"/>
            <a:ext cx="4191000" cy="4623816"/>
          </a:xfrm>
        </p:spPr>
        <p:txBody>
          <a:bodyPr lIns="91440"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114800" cy="4623816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286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1125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838200"/>
          </a:xfrm>
        </p:spPr>
        <p:txBody>
          <a:bodyPr/>
          <a:lstStyle>
            <a:lvl1pPr>
              <a:defRPr sz="22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17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30213" y="690563"/>
            <a:ext cx="7086600" cy="609600"/>
          </a:xfrm>
          <a:prstGeom prst="rect">
            <a:avLst/>
          </a:prstGeom>
        </p:spPr>
        <p:txBody>
          <a:bodyPr rIns="45720" anchor="ctr"/>
          <a:lstStyle>
            <a:lvl1pPr>
              <a:defRPr sz="2400"/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2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26A067F-84F0-4FCB-91BD-A4BAD644B6F1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4"/>
            <a:ext cx="8382000" cy="46259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04801" y="152400"/>
            <a:ext cx="8537222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0" kern="1200" dirty="0" smtClean="0">
                <a:solidFill>
                  <a:schemeClr val="bg2"/>
                </a:solidFill>
                <a:latin typeface="Segoe UI Semibold" panose="020B0702040204020203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1497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/>
        </p:nvSpPr>
        <p:spPr>
          <a:xfrm>
            <a:off x="8229602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E95CEF2-63C7-41D1-AC3B-F11D0AEA6F1D}" type="slidenum">
              <a:rPr lang="en-US" sz="675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675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286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1125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838200"/>
          </a:xfrm>
        </p:spPr>
        <p:txBody>
          <a:bodyPr/>
          <a:lstStyle>
            <a:lvl1pPr>
              <a:defRPr sz="22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2098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/>
          </p:cNvSpPr>
          <p:nvPr/>
        </p:nvSpPr>
        <p:spPr>
          <a:xfrm>
            <a:off x="8229602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0A66E57-C0F8-4B8D-8854-D7A3DB0F0B4E}" type="slidenum">
              <a:rPr lang="en-US" sz="675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675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86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Hero Ima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8600" y="6248400"/>
            <a:ext cx="5486400" cy="457200"/>
          </a:xfrm>
        </p:spPr>
        <p:txBody>
          <a:bodyPr lIns="118872" tIns="0" rIns="45720" bIns="0" anchor="b"/>
          <a:lstStyle>
            <a:lvl1pPr marL="0" indent="0" algn="l">
              <a:buNone/>
              <a:defRPr sz="900" b="0" baseline="0">
                <a:solidFill>
                  <a:schemeClr val="bg2"/>
                </a:solidFill>
                <a:latin typeface="+mn-lt"/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/>
              <a:t>Meeting Name — Month DD, YYYY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-91440"/>
            <a:ext cx="9144000" cy="6144768"/>
          </a:xfrm>
          <a:solidFill>
            <a:schemeClr val="bg2"/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7" name="Rectangle 6"/>
          <p:cNvSpPr/>
          <p:nvPr userDrawn="1"/>
        </p:nvSpPr>
        <p:spPr bwMode="invGray">
          <a:xfrm>
            <a:off x="0" y="6049962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13" dirty="0"/>
          </a:p>
        </p:txBody>
      </p:sp>
      <p:pic>
        <p:nvPicPr>
          <p:cNvPr id="8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10715" y="6248406"/>
            <a:ext cx="1904686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379855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-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2132433-290D-4B12-8B61-6202902EF1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duotone>
              <a:prstClr val="black"/>
              <a:schemeClr val="accent6">
                <a:tint val="45000"/>
                <a:satMod val="400000"/>
              </a:schemeClr>
            </a:duotone>
            <a:alphaModFix amt="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2"/>
            <a:ext cx="9144001" cy="685765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989E631-FFE0-4842-9C8D-2977AD46DA07}"/>
              </a:ext>
            </a:extLst>
          </p:cNvPr>
          <p:cNvSpPr txBox="1"/>
          <p:nvPr userDrawn="1"/>
        </p:nvSpPr>
        <p:spPr>
          <a:xfrm>
            <a:off x="4396468" y="661307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sz="506" noProof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pic>
        <p:nvPicPr>
          <p:cNvPr id="19" name="Picture 18" descr="Massachusetts Department of Higher Education logotype">
            <a:extLst>
              <a:ext uri="{FF2B5EF4-FFF2-40B4-BE49-F238E27FC236}">
                <a16:creationId xmlns:a16="http://schemas.microsoft.com/office/drawing/2014/main" id="{1EFE4B0C-B8E2-4634-B583-A4C754701D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9867" y="5895975"/>
            <a:ext cx="1418818" cy="65752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9F60D44-C020-4373-803A-7167E65F510A}"/>
              </a:ext>
            </a:extLst>
          </p:cNvPr>
          <p:cNvSpPr/>
          <p:nvPr userDrawn="1"/>
        </p:nvSpPr>
        <p:spPr>
          <a:xfrm>
            <a:off x="-4" y="2552700"/>
            <a:ext cx="5111920" cy="2286000"/>
          </a:xfrm>
          <a:prstGeom prst="rect">
            <a:avLst/>
          </a:prstGeom>
          <a:solidFill>
            <a:srgbClr val="00205B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BC1A3835-2BE3-42E1-B6CC-92670D23C80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71475" y="2138161"/>
            <a:ext cx="4740442" cy="1585801"/>
          </a:xfrm>
          <a:noFill/>
        </p:spPr>
        <p:txBody>
          <a:bodyPr lIns="288000" rIns="432000" bIns="144000" anchor="b"/>
          <a:lstStyle>
            <a:lvl1pPr algn="r">
              <a:defRPr sz="2110" spc="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</a:t>
            </a:r>
            <a:br>
              <a:rPr lang="en-US" noProof="0"/>
            </a:br>
            <a:r>
              <a:rPr lang="en-US" noProof="0"/>
              <a:t>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475" y="3591785"/>
            <a:ext cx="4740442" cy="1046897"/>
          </a:xfrm>
          <a:noFill/>
        </p:spPr>
        <p:txBody>
          <a:bodyPr lIns="288000" tIns="144000" rIns="432000"/>
          <a:lstStyle>
            <a:lvl1pPr marL="0" indent="0" algn="r">
              <a:buNone/>
              <a:defRPr sz="1097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  <a:lvl2pPr marL="192881" indent="0" algn="ctr">
              <a:buNone/>
              <a:defRPr sz="844"/>
            </a:lvl2pPr>
            <a:lvl3pPr marL="385763" indent="0" algn="ctr">
              <a:buNone/>
              <a:defRPr sz="760"/>
            </a:lvl3pPr>
            <a:lvl4pPr marL="578644" indent="0" algn="ctr">
              <a:buNone/>
              <a:defRPr sz="675"/>
            </a:lvl4pPr>
            <a:lvl5pPr marL="771525" indent="0" algn="ctr">
              <a:buNone/>
              <a:defRPr sz="675"/>
            </a:lvl5pPr>
            <a:lvl6pPr marL="964406" indent="0" algn="ctr">
              <a:buNone/>
              <a:defRPr sz="675"/>
            </a:lvl6pPr>
            <a:lvl7pPr marL="1157288" indent="0" algn="ctr">
              <a:buNone/>
              <a:defRPr sz="675"/>
            </a:lvl7pPr>
            <a:lvl8pPr marL="1350169" indent="0" algn="ctr">
              <a:buNone/>
              <a:defRPr sz="675"/>
            </a:lvl8pPr>
            <a:lvl9pPr marL="1543050" indent="0" algn="ctr">
              <a:buNone/>
              <a:defRPr sz="675"/>
            </a:lvl9pPr>
          </a:lstStyle>
          <a:p>
            <a:r>
              <a:rPr lang="en-US" noProof="0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E75BCF-D8C8-4263-A1D7-D25D713850C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alphaModFix amt="8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" y="-2"/>
            <a:ext cx="9143999" cy="6857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6450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_Dark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B6DDB6B-ECD1-4F6F-BCD4-9D25A0B63B9F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554480"/>
            <a:ext cx="8505000" cy="44805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034" y="243171"/>
            <a:ext cx="4383731" cy="871264"/>
          </a:xfrm>
          <a:noFill/>
        </p:spPr>
        <p:txBody>
          <a:bodyPr lIns="91440" rIns="9144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22277" y="6155190"/>
            <a:ext cx="324000" cy="432000"/>
          </a:xfrm>
          <a:prstGeom prst="ellipse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B51A1E-902D-48AF-9020-955120F399B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85F44794-CAB0-4C73-97EE-B0B8F33DF81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42901" y="916368"/>
            <a:ext cx="6985160" cy="289119"/>
          </a:xfrm>
        </p:spPr>
        <p:txBody>
          <a:bodyPr/>
          <a:lstStyle>
            <a:lvl1pPr marL="0" indent="0">
              <a:buNone/>
              <a:defRPr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/>
              <a:t>Add a </a:t>
            </a:r>
            <a:r>
              <a:rPr lang="en-US" err="1"/>
              <a:t>subheader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776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0" y="0"/>
            <a:ext cx="9144000" cy="1905000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0" y="1860550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229602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089E3F3-A662-46B0-A7D1-E104A41C228F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057404"/>
            <a:ext cx="8382000" cy="43211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5778" y="152400"/>
            <a:ext cx="8537222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382000" cy="1219200"/>
          </a:xfrm>
        </p:spPr>
        <p:txBody>
          <a:bodyPr/>
          <a:lstStyle>
            <a:lvl1pPr>
              <a:lnSpc>
                <a:spcPts val="42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011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4"/>
            <a:ext cx="9144000" cy="260191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7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8872"/>
            <a:ext cx="8229600" cy="1636776"/>
          </a:xfrm>
        </p:spPr>
        <p:txBody>
          <a:bodyPr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defRPr sz="4400" b="1" cap="none" baseline="0">
                <a:solidFill>
                  <a:schemeClr val="tx2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011" y="1828800"/>
            <a:ext cx="8238991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  <a:latin typeface="Segoe UI Semibold" panose="020B0702040204020203" pitchFamily="34" charset="0"/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6F930-4FD0-44EA-B6E9-27C19B13C7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277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2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C8E82DE-B153-45E1-940C-6CE8844F02AA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73936"/>
            <a:ext cx="4191000" cy="4623816"/>
          </a:xfrm>
        </p:spPr>
        <p:txBody>
          <a:bodyPr lIns="9144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114800" cy="46238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286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0" kern="1200" dirty="0" smtClean="0">
                <a:solidFill>
                  <a:schemeClr val="bg2"/>
                </a:solidFill>
                <a:latin typeface="Segoe UI Semibold" panose="020B0702040204020203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32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/>
        </p:nvSpPr>
        <p:spPr>
          <a:xfrm>
            <a:off x="8229602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E95CEF2-63C7-41D1-AC3B-F11D0AEA6F1D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286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0" kern="1200" dirty="0" smtClean="0">
                <a:solidFill>
                  <a:schemeClr val="bg2"/>
                </a:solidFill>
                <a:latin typeface="Segoe UI Semibold" panose="020B0702040204020203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633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/>
          </p:cNvSpPr>
          <p:nvPr/>
        </p:nvSpPr>
        <p:spPr>
          <a:xfrm>
            <a:off x="8229602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0A66E57-C0F8-4B8D-8854-D7A3DB0F0B4E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2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Hero Imag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10715" y="6251964"/>
            <a:ext cx="1904686" cy="606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8600" y="6248400"/>
            <a:ext cx="5486400" cy="457200"/>
          </a:xfrm>
        </p:spPr>
        <p:txBody>
          <a:bodyPr lIns="118872" tIns="0" rIns="45720" bIns="0" anchor="b"/>
          <a:lstStyle>
            <a:lvl1pPr marL="0" indent="0" algn="l">
              <a:buNone/>
              <a:defRPr sz="1600" baseline="0">
                <a:solidFill>
                  <a:schemeClr val="tx2"/>
                </a:solidFill>
                <a:latin typeface="+mj-lt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/>
              <a:t>Meeting Name — Month DD, YYYY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-91440"/>
            <a:ext cx="9144000" cy="6144768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7" name="Rectangle 6"/>
          <p:cNvSpPr/>
          <p:nvPr userDrawn="1"/>
        </p:nvSpPr>
        <p:spPr bwMode="invGray">
          <a:xfrm>
            <a:off x="0" y="6049962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350993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4"/>
            <a:ext cx="9144000" cy="5135563"/>
          </a:xfrm>
          <a:prstGeom prst="rect">
            <a:avLst/>
          </a:prstGeom>
          <a:solidFill>
            <a:schemeClr val="accent6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6" name="Picture 11" descr="Logotype Stacked w Seal Top Transparen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5867400"/>
            <a:ext cx="2590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defRPr sz="4700" b="1"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62000" y="6477000"/>
            <a:ext cx="5029200" cy="2746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52400" y="6477000"/>
            <a:ext cx="457200" cy="2746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55D52-5E0F-437B-AA6F-C1C3022CF9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3013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4"/>
            <a:ext cx="9144000" cy="1433513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304800" y="152400"/>
            <a:ext cx="83820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0" y="1774825"/>
            <a:ext cx="83820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5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1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DB98637-2E44-408C-92DF-FBFBA33F18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261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500" b="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6pPr>
      <a:lvl7pPr marL="914377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9pPr>
      <a:extLst/>
    </p:titleStyle>
    <p:bodyStyle>
      <a:lvl1pPr marL="438140" indent="-319080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32" indent="-273044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38" indent="-228594" algn="l" rtl="0" eaLnBrk="1" fontAlgn="base" hangingPunct="1">
        <a:spcBef>
          <a:spcPct val="20000"/>
        </a:spcBef>
        <a:spcAft>
          <a:spcPct val="0"/>
        </a:spcAft>
        <a:buClr>
          <a:srgbClr val="C32D2E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5995" indent="-182558" algn="l" rtl="0" eaLnBrk="1" fontAlgn="base" hangingPunct="1">
        <a:spcBef>
          <a:spcPct val="20000"/>
        </a:spcBef>
        <a:spcAft>
          <a:spcPct val="0"/>
        </a:spcAft>
        <a:buClr>
          <a:srgbClr val="84AA33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39" indent="-182558" algn="l" rtl="0" eaLnBrk="1" fontAlgn="base" hangingPunct="1">
        <a:spcBef>
          <a:spcPct val="20000"/>
        </a:spcBef>
        <a:spcAft>
          <a:spcPct val="0"/>
        </a:spcAft>
        <a:buClr>
          <a:srgbClr val="964305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591" indent="-182875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754" indent="-182875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17" indent="-182875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080" indent="-182875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13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6"/>
            <a:ext cx="9144000" cy="1433513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13" dirty="0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304800" y="152400"/>
            <a:ext cx="83820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0" y="1774825"/>
            <a:ext cx="83820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675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6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675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1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675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DB98637-2E44-408C-92DF-FBFBA33F18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030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53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531">
          <a:solidFill>
            <a:schemeClr val="bg1"/>
          </a:solidFill>
          <a:latin typeface="Corbe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531">
          <a:solidFill>
            <a:schemeClr val="bg1"/>
          </a:solidFill>
          <a:latin typeface="Corbe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531">
          <a:solidFill>
            <a:schemeClr val="bg1"/>
          </a:solidFill>
          <a:latin typeface="Corbe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531">
          <a:solidFill>
            <a:schemeClr val="bg1"/>
          </a:solidFill>
          <a:latin typeface="Corbel" pitchFamily="34" charset="0"/>
        </a:defRPr>
      </a:lvl5pPr>
      <a:lvl6pPr marL="257175" algn="l" rtl="0" eaLnBrk="1" fontAlgn="base" hangingPunct="1">
        <a:spcBef>
          <a:spcPct val="0"/>
        </a:spcBef>
        <a:spcAft>
          <a:spcPct val="0"/>
        </a:spcAft>
        <a:defRPr sz="2531">
          <a:solidFill>
            <a:schemeClr val="bg1"/>
          </a:solidFill>
          <a:latin typeface="Corbel" pitchFamily="34" charset="0"/>
        </a:defRPr>
      </a:lvl6pPr>
      <a:lvl7pPr marL="514350" algn="l" rtl="0" eaLnBrk="1" fontAlgn="base" hangingPunct="1">
        <a:spcBef>
          <a:spcPct val="0"/>
        </a:spcBef>
        <a:spcAft>
          <a:spcPct val="0"/>
        </a:spcAft>
        <a:defRPr sz="2531">
          <a:solidFill>
            <a:schemeClr val="bg1"/>
          </a:solidFill>
          <a:latin typeface="Corbel" pitchFamily="34" charset="0"/>
        </a:defRPr>
      </a:lvl7pPr>
      <a:lvl8pPr marL="771525" algn="l" rtl="0" eaLnBrk="1" fontAlgn="base" hangingPunct="1">
        <a:spcBef>
          <a:spcPct val="0"/>
        </a:spcBef>
        <a:spcAft>
          <a:spcPct val="0"/>
        </a:spcAft>
        <a:defRPr sz="2531">
          <a:solidFill>
            <a:schemeClr val="bg1"/>
          </a:solidFill>
          <a:latin typeface="Corbel" pitchFamily="34" charset="0"/>
        </a:defRPr>
      </a:lvl8pPr>
      <a:lvl9pPr marL="1028700" algn="l" rtl="0" eaLnBrk="1" fontAlgn="base" hangingPunct="1">
        <a:spcBef>
          <a:spcPct val="0"/>
        </a:spcBef>
        <a:spcAft>
          <a:spcPct val="0"/>
        </a:spcAft>
        <a:defRPr sz="2531">
          <a:solidFill>
            <a:schemeClr val="bg1"/>
          </a:solidFill>
          <a:latin typeface="Corbel" pitchFamily="34" charset="0"/>
        </a:defRPr>
      </a:lvl9pPr>
      <a:extLst/>
    </p:titleStyle>
    <p:bodyStyle>
      <a:lvl1pPr marL="246460" indent="-179487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0766" indent="-153591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559892" indent="-128588" algn="l" rtl="0" eaLnBrk="1" fontAlgn="base" hangingPunct="1">
        <a:spcBef>
          <a:spcPct val="20000"/>
        </a:spcBef>
        <a:spcAft>
          <a:spcPct val="0"/>
        </a:spcAft>
        <a:buClr>
          <a:srgbClr val="C32D2E"/>
        </a:buClr>
        <a:buFont typeface="Arial" charset="0"/>
        <a:buChar char="▪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684014" indent="-102692" algn="l" rtl="0" eaLnBrk="1" fontAlgn="base" hangingPunct="1">
        <a:spcBef>
          <a:spcPct val="20000"/>
        </a:spcBef>
        <a:spcAft>
          <a:spcPct val="0"/>
        </a:spcAft>
        <a:buClr>
          <a:srgbClr val="84AA33"/>
        </a:buClr>
        <a:buFont typeface="Arial" charset="0"/>
        <a:buChar char="▪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801886" indent="-102692" algn="l" rtl="0" eaLnBrk="1" fontAlgn="base" hangingPunct="1">
        <a:spcBef>
          <a:spcPct val="20000"/>
        </a:spcBef>
        <a:spcAft>
          <a:spcPct val="0"/>
        </a:spcAft>
        <a:buClr>
          <a:srgbClr val="964305"/>
        </a:buClr>
        <a:buFont typeface="Wingdings 3" pitchFamily="18" charset="2"/>
        <a:buChar char=""/>
        <a:defRPr lang="en-US"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915543" indent="-10287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028700" indent="-10287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141857" indent="-10287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1255014" indent="-10287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013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mnoyes@dhe.mass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46A84-48D8-45E1-8F11-9741E4AAA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2" y="72690"/>
            <a:ext cx="8229600" cy="1636776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FY22 Presidential Evaluations: BHE Statewide 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F5B3A2-6655-4F6C-AB8F-D9D2D79F28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957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0008FC-9BAA-4FC9-A726-619BA22B8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2600"/>
            <a:ext cx="8382000" cy="483418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The Equity Agenda</a:t>
            </a:r>
          </a:p>
          <a:p>
            <a:pPr marL="507206" lvl="1" indent="-342900"/>
            <a:r>
              <a:rPr lang="en-US" sz="2000" dirty="0"/>
              <a:t>Presidential efforts to raise enrollment, attainment, and long-term success outcomes among traditionally underserved student populations, particularly racially minoritized students.</a:t>
            </a:r>
          </a:p>
          <a:p>
            <a:pPr marL="507206" lvl="1" indent="-342900"/>
            <a:r>
              <a:rPr lang="en-US" sz="2000" dirty="0"/>
              <a:t>3-5 examples of how your institution has become more student-centered and equity-minded.</a:t>
            </a:r>
          </a:p>
          <a:p>
            <a:pPr marL="507206" lvl="1" indent="-342900"/>
            <a:endParaRPr lang="en-US" sz="2000" dirty="0"/>
          </a:p>
          <a:p>
            <a:pPr marL="0" indent="0">
              <a:buNone/>
            </a:pPr>
            <a:r>
              <a:rPr lang="en-US" sz="2800" b="1" dirty="0"/>
              <a:t>Pandemic Response</a:t>
            </a:r>
          </a:p>
          <a:p>
            <a:pPr marL="507206" marR="0" lvl="1" indent="-342900" algn="l" defTabSz="914400" rtl="0" eaLnBrk="1" fontAlgn="base" latinLnBrk="0" hangingPunct="1">
              <a:lnSpc>
                <a:spcPct val="100000"/>
              </a:lnSpc>
              <a:spcBef>
                <a:spcPts val="270"/>
              </a:spcBef>
              <a:spcAft>
                <a:spcPct val="0"/>
              </a:spcAft>
              <a:buClr>
                <a:srgbClr val="F37121"/>
              </a:buClr>
              <a:buSzPct val="90000"/>
              <a:buFont typeface="Wingdings" pitchFamily="2" charset="2"/>
              <a:buChar char="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Presidential efforts to respond to, contain, mitigate, and recover from the impacts of COVID-19 within your respective campus communities and in the administration of your institution’s resources.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A69A21E-7BF1-4FE8-BEA8-B6E82BB835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400" dirty="0"/>
              <a:t>FY 22 Presidential Evaluations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170DFC61-4F67-4367-B9C8-F1067FD64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Criteria</a:t>
            </a:r>
          </a:p>
        </p:txBody>
      </p:sp>
    </p:spTree>
    <p:extLst>
      <p:ext uri="{BB962C8B-B14F-4D97-AF65-F5344CB8AC3E}">
        <p14:creationId xmlns:p14="http://schemas.microsoft.com/office/powerpoint/2010/main" val="2604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0008FC-9BAA-4FC9-A726-619BA22B8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2600"/>
            <a:ext cx="8382000" cy="49530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Submission Date to DHE: </a:t>
            </a:r>
            <a:r>
              <a:rPr lang="en-US" sz="2800" dirty="0"/>
              <a:t>June 30, 2022*</a:t>
            </a:r>
          </a:p>
          <a:p>
            <a:pPr marL="0" indent="0">
              <a:buNone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prstClr val="black"/>
                </a:solidFill>
                <a:latin typeface="Segoe UI"/>
              </a:rPr>
              <a:t>Detailed Memo on criteria, process, etc. will be available mid-November.</a:t>
            </a:r>
          </a:p>
          <a:p>
            <a:pPr marL="0" indent="0">
              <a:buNone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  <a:p>
            <a:pPr marL="0" indent="0">
              <a:buNone/>
            </a:pPr>
            <a:endParaRPr lang="en-US" dirty="0">
              <a:solidFill>
                <a:prstClr val="black"/>
              </a:solidFill>
              <a:latin typeface="Segoe UI"/>
            </a:endParaRPr>
          </a:p>
          <a:p>
            <a:pPr marL="0" indent="0">
              <a:buNone/>
            </a:pPr>
            <a:endParaRPr lang="en-US" dirty="0">
              <a:solidFill>
                <a:prstClr val="black"/>
              </a:solidFill>
              <a:latin typeface="Segoe UI"/>
            </a:endParaRPr>
          </a:p>
          <a:p>
            <a:pPr marL="0" indent="0">
              <a:buNone/>
            </a:pPr>
            <a:endParaRPr lang="en-US" dirty="0">
              <a:solidFill>
                <a:prstClr val="black"/>
              </a:solidFill>
              <a:latin typeface="Segoe UI"/>
            </a:endParaRPr>
          </a:p>
          <a:p>
            <a:pPr marL="0" indent="0">
              <a:buNone/>
            </a:pPr>
            <a:endParaRPr lang="en-US" dirty="0">
              <a:solidFill>
                <a:prstClr val="black"/>
              </a:solidFill>
              <a:latin typeface="Segoe UI"/>
            </a:endParaRPr>
          </a:p>
          <a:p>
            <a:pPr marL="0" indent="0">
              <a:buNone/>
            </a:pPr>
            <a:endParaRPr lang="en-US" sz="1600" dirty="0">
              <a:solidFill>
                <a:prstClr val="black"/>
              </a:solidFill>
              <a:latin typeface="Segoe UI"/>
            </a:endParaRPr>
          </a:p>
          <a:p>
            <a:pPr marL="0" indent="0">
              <a:buNone/>
            </a:pPr>
            <a:r>
              <a:rPr lang="en-US" sz="1600" dirty="0">
                <a:solidFill>
                  <a:prstClr val="black"/>
                </a:solidFill>
                <a:latin typeface="Segoe UI"/>
              </a:rPr>
              <a:t>*If this is not realistic given board meeting schedules, please work with Matt Noyes, Director of Trustee and Government Relations: </a:t>
            </a:r>
            <a:r>
              <a:rPr lang="en-US" sz="1600" dirty="0">
                <a:solidFill>
                  <a:prstClr val="black"/>
                </a:solidFill>
                <a:latin typeface="Segoe UI"/>
                <a:hlinkClick r:id="rId3"/>
              </a:rPr>
              <a:t>mnoyes@dhe.mass.edu</a:t>
            </a:r>
            <a:r>
              <a:rPr lang="en-US" sz="1600" dirty="0">
                <a:solidFill>
                  <a:prstClr val="black"/>
                </a:solidFill>
                <a:latin typeface="Segoe UI"/>
              </a:rPr>
              <a:t> or 781-605-4434. 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A69A21E-7BF1-4FE8-BEA8-B6E82BB835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400" dirty="0"/>
              <a:t>FY 22 Presidential Evaluations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170DFC61-4F67-4367-B9C8-F1067FD64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Timeline</a:t>
            </a:r>
          </a:p>
        </p:txBody>
      </p:sp>
    </p:spTree>
    <p:extLst>
      <p:ext uri="{BB962C8B-B14F-4D97-AF65-F5344CB8AC3E}">
        <p14:creationId xmlns:p14="http://schemas.microsoft.com/office/powerpoint/2010/main" val="1153129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HE PowerPoint">
  <a:themeElements>
    <a:clrScheme name="Custom 2">
      <a:dk1>
        <a:sysClr val="windowText" lastClr="000000"/>
      </a:dk1>
      <a:lt1>
        <a:sysClr val="window" lastClr="FFFFFF"/>
      </a:lt1>
      <a:dk2>
        <a:srgbClr val="001F5B"/>
      </a:dk2>
      <a:lt2>
        <a:srgbClr val="EAECEE"/>
      </a:lt2>
      <a:accent1>
        <a:srgbClr val="CF0A2C"/>
      </a:accent1>
      <a:accent2>
        <a:srgbClr val="F37121"/>
      </a:accent2>
      <a:accent3>
        <a:srgbClr val="FFC627"/>
      </a:accent3>
      <a:accent4>
        <a:srgbClr val="00AF41"/>
      </a:accent4>
      <a:accent5>
        <a:srgbClr val="009BDE"/>
      </a:accent5>
      <a:accent6>
        <a:srgbClr val="8D734A"/>
      </a:accent6>
      <a:hlink>
        <a:srgbClr val="7030A0"/>
      </a:hlink>
      <a:folHlink>
        <a:srgbClr val="99A4AD"/>
      </a:folHlink>
    </a:clrScheme>
    <a:fontScheme name="Custom 2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HE PowerPoint 2017" id="{8E1E8DEA-49AA-4C8C-8F64-5ABBB20FBA22}" vid="{D6F2EA70-514C-48A6-8517-D10833B8FDB2}"/>
    </a:ext>
  </a:extLst>
</a:theme>
</file>

<file path=ppt/theme/theme2.xml><?xml version="1.0" encoding="utf-8"?>
<a:theme xmlns:a="http://schemas.openxmlformats.org/drawingml/2006/main" name="1_DHE PowerPoint">
  <a:themeElements>
    <a:clrScheme name="Custom 2">
      <a:dk1>
        <a:sysClr val="windowText" lastClr="000000"/>
      </a:dk1>
      <a:lt1>
        <a:sysClr val="window" lastClr="FFFFFF"/>
      </a:lt1>
      <a:dk2>
        <a:srgbClr val="001F5B"/>
      </a:dk2>
      <a:lt2>
        <a:srgbClr val="EAECEE"/>
      </a:lt2>
      <a:accent1>
        <a:srgbClr val="CF0A2C"/>
      </a:accent1>
      <a:accent2>
        <a:srgbClr val="F37121"/>
      </a:accent2>
      <a:accent3>
        <a:srgbClr val="FFC627"/>
      </a:accent3>
      <a:accent4>
        <a:srgbClr val="00AF41"/>
      </a:accent4>
      <a:accent5>
        <a:srgbClr val="009BDE"/>
      </a:accent5>
      <a:accent6>
        <a:srgbClr val="8D734A"/>
      </a:accent6>
      <a:hlink>
        <a:srgbClr val="7030A0"/>
      </a:hlink>
      <a:folHlink>
        <a:srgbClr val="99A4AD"/>
      </a:folHlink>
    </a:clrScheme>
    <a:fontScheme name="DHE">
      <a:majorFont>
        <a:latin typeface="Segoe UI Bold"/>
        <a:ea typeface=""/>
        <a:cs typeface=""/>
      </a:majorFont>
      <a:minorFont>
        <a:latin typeface="Segoe UI"/>
        <a:ea typeface=""/>
        <a:cs typeface="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HE PowerPoint 2017.potx" id="{E07B9D51-7A1B-445F-BE90-03D726D2647E}" vid="{A3B9CE9F-B01A-4D15-BC8D-DAC2DD44910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149</Words>
  <Application>Microsoft Office PowerPoint</Application>
  <PresentationFormat>On-screen Show (4:3)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6" baseType="lpstr">
      <vt:lpstr>Arial</vt:lpstr>
      <vt:lpstr>Calibri</vt:lpstr>
      <vt:lpstr>Calibri Light</vt:lpstr>
      <vt:lpstr>Corbel</vt:lpstr>
      <vt:lpstr>Franklin Gothic Demi</vt:lpstr>
      <vt:lpstr>Segoe UI</vt:lpstr>
      <vt:lpstr>Segoe UI Bold</vt:lpstr>
      <vt:lpstr>Segoe UI Semibold</vt:lpstr>
      <vt:lpstr>Wingdings</vt:lpstr>
      <vt:lpstr>Wingdings 2</vt:lpstr>
      <vt:lpstr>Wingdings 3</vt:lpstr>
      <vt:lpstr>DHE PowerPoint</vt:lpstr>
      <vt:lpstr>1_DHE PowerPoint</vt:lpstr>
      <vt:lpstr>FY22 Presidential Evaluations: BHE Statewide Objectives</vt:lpstr>
      <vt:lpstr>Criteria</vt:lpstr>
      <vt:lpstr>Timeline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 22 Presidential Evalutions</dc:title>
  <dc:creator>Noyes, Matt (DHE)</dc:creator>
  <cp:lastModifiedBy>Papanikolaou, Constantia (DHE)</cp:lastModifiedBy>
  <cp:revision>2</cp:revision>
  <dcterms:created xsi:type="dcterms:W3CDTF">2021-10-22T16:27:09Z</dcterms:created>
  <dcterms:modified xsi:type="dcterms:W3CDTF">2021-10-25T23:34:52Z</dcterms:modified>
</cp:coreProperties>
</file>