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notesMasterIdLst>
    <p:notesMasterId r:id="rId6"/>
  </p:notesMasterIdLst>
  <p:sldIdLst>
    <p:sldId id="510" r:id="rId3"/>
    <p:sldId id="318" r:id="rId4"/>
    <p:sldId id="51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92608-7275-4465-8DC7-D76379FBE62C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D049-39F4-4D02-B318-F4C219DBB7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38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7102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228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649DAF-093F-4482-AA38-346E9A2DEE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4228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3314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7102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228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649DAF-093F-4482-AA38-346E9A2DEE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4228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72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4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1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5" y="6248404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9"/>
            <a:ext cx="6019800" cy="733425"/>
          </a:xfrm>
        </p:spPr>
        <p:txBody>
          <a:bodyPr anchor="b"/>
          <a:lstStyle>
            <a:lvl1pPr marL="119060" indent="0">
              <a:buNone/>
              <a:defRPr lang="en-US" sz="16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Meeting Name —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1079003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-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132433-290D-4B12-8B61-6202902EF1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prstClr val="black"/>
              <a:schemeClr val="accent6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2"/>
            <a:ext cx="9144001" cy="68576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4396468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9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9" name="Picture 18" descr="Massachusetts Department of Higher Education logotype">
            <a:extLst>
              <a:ext uri="{FF2B5EF4-FFF2-40B4-BE49-F238E27FC236}">
                <a16:creationId xmlns:a16="http://schemas.microsoft.com/office/drawing/2014/main" id="{1EFE4B0C-B8E2-4634-B583-A4C754701D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9867" y="5895975"/>
            <a:ext cx="1418818" cy="65752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9F60D44-C020-4373-803A-7167E65F510A}"/>
              </a:ext>
            </a:extLst>
          </p:cNvPr>
          <p:cNvSpPr/>
          <p:nvPr userDrawn="1"/>
        </p:nvSpPr>
        <p:spPr>
          <a:xfrm>
            <a:off x="-4" y="2552700"/>
            <a:ext cx="5111920" cy="2286000"/>
          </a:xfrm>
          <a:prstGeom prst="rect">
            <a:avLst/>
          </a:prstGeom>
          <a:solidFill>
            <a:srgbClr val="00205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C1A3835-2BE3-42E1-B6CC-92670D23C8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1475" y="2539804"/>
            <a:ext cx="4740442" cy="1184152"/>
          </a:xfrm>
          <a:noFill/>
        </p:spPr>
        <p:txBody>
          <a:bodyPr lIns="288000" rIns="432000" bIns="144000" anchor="b"/>
          <a:lstStyle>
            <a:lvl1pPr algn="r">
              <a:defRPr sz="3751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3591783"/>
            <a:ext cx="4740442" cy="1046897"/>
          </a:xfrm>
          <a:noFill/>
        </p:spPr>
        <p:txBody>
          <a:bodyPr lIns="288000" tIns="144000" rIns="432000"/>
          <a:lstStyle>
            <a:lvl1pPr marL="0" indent="0" algn="r">
              <a:buNone/>
              <a:defRPr sz="1951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E75BCF-D8C8-4263-A1D7-D25D713850C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alphaModFix amt="8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" y="-2"/>
            <a:ext cx="9143999" cy="685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Meeting Name — Month DD, YYYY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11">
            <a:extLst>
              <a:ext uri="{FF2B5EF4-FFF2-40B4-BE49-F238E27FC236}">
                <a16:creationId xmlns:a16="http://schemas.microsoft.com/office/drawing/2014/main" id="{A0BCC402-D2EF-4D3D-AC7A-09FB2151BE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91400" y="6248400"/>
            <a:ext cx="1452182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1D62F35-3CBB-443F-AA3A-D0C69B3B2A65}"/>
              </a:ext>
            </a:extLst>
          </p:cNvPr>
          <p:cNvSpPr/>
          <p:nvPr userDrawn="1"/>
        </p:nvSpPr>
        <p:spPr>
          <a:xfrm>
            <a:off x="0" y="0"/>
            <a:ext cx="9144000" cy="6049962"/>
          </a:xfrm>
          <a:prstGeom prst="rect">
            <a:avLst/>
          </a:prstGeom>
          <a:solidFill>
            <a:srgbClr val="001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45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0506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3429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3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9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4"/>
            <a:ext cx="8382000" cy="4625975"/>
          </a:xfrm>
        </p:spPr>
        <p:txBody>
          <a:bodyPr/>
          <a:lstStyle>
            <a:lvl1pPr>
              <a:spcBef>
                <a:spcPts val="900"/>
              </a:spcBef>
              <a:defRPr sz="2400"/>
            </a:lvl1pPr>
            <a:lvl2pPr>
              <a:spcBef>
                <a:spcPts val="360"/>
              </a:spcBef>
              <a:defRPr sz="2100"/>
            </a:lvl2pPr>
            <a:lvl3pPr>
              <a:defRPr sz="18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1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800" b="0" kern="1200" dirty="0" smtClean="0">
                <a:solidFill>
                  <a:schemeClr val="bg2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98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52426" y="1705669"/>
            <a:ext cx="7813675" cy="1592403"/>
          </a:xfrm>
        </p:spPr>
        <p:txBody>
          <a:bodyPr anchor="b"/>
          <a:lstStyle>
            <a:lvl1pPr>
              <a:lnSpc>
                <a:spcPct val="95000"/>
              </a:lnSpc>
              <a:defRPr sz="2888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2425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2888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54A03F1C-E9B4-4522-ACC9-75F4B4547629}"/>
              </a:ext>
            </a:extLst>
          </p:cNvPr>
          <p:cNvSpPr/>
          <p:nvPr userDrawn="1"/>
        </p:nvSpPr>
        <p:spPr bwMode="gray">
          <a:xfrm>
            <a:off x="0" y="1"/>
            <a:ext cx="9144000" cy="730889"/>
          </a:xfrm>
          <a:prstGeom prst="flowChartProcess">
            <a:avLst/>
          </a:prstGeom>
          <a:solidFill>
            <a:srgbClr val="004A87"/>
          </a:solidFill>
          <a:ln w="19050" algn="ctr">
            <a:noFill/>
            <a:miter lim="800000"/>
            <a:headEnd/>
            <a:tailEnd/>
          </a:ln>
        </p:spPr>
        <p:txBody>
          <a:bodyPr wrap="square" lIns="66675" tIns="66675" rIns="66675" bIns="66675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B4C69F65-43ED-43F1-876F-E6385B5049B0}"/>
              </a:ext>
            </a:extLst>
          </p:cNvPr>
          <p:cNvSpPr/>
          <p:nvPr userDrawn="1"/>
        </p:nvSpPr>
        <p:spPr bwMode="gray">
          <a:xfrm>
            <a:off x="-1" y="730889"/>
            <a:ext cx="9155430" cy="96800"/>
          </a:xfrm>
          <a:prstGeom prst="flowChartProcess">
            <a:avLst/>
          </a:prstGeom>
          <a:solidFill>
            <a:srgbClr val="FFC921"/>
          </a:solidFill>
          <a:ln w="19050" algn="ctr">
            <a:noFill/>
            <a:miter lim="800000"/>
            <a:headEnd/>
            <a:tailEnd/>
          </a:ln>
        </p:spPr>
        <p:txBody>
          <a:bodyPr wrap="square" lIns="66675" tIns="66675" rIns="66675" bIns="66675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9E8AF0A-66DD-4D78-BDF8-FCAE92D10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054" y="23941"/>
            <a:ext cx="509614" cy="66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9484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6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3375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5" y="6248406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81"/>
            <a:ext cx="6019800" cy="733425"/>
          </a:xfrm>
        </p:spPr>
        <p:txBody>
          <a:bodyPr anchor="b"/>
          <a:lstStyle>
            <a:lvl1pPr marL="66973" indent="0">
              <a:buNone/>
              <a:defRPr lang="en-US" sz="9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Meeting Name —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3342730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25718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225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675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4"/>
            <a:ext cx="8382000" cy="4625975"/>
          </a:xfrm>
        </p:spPr>
        <p:txBody>
          <a:bodyPr/>
          <a:lstStyle>
            <a:lvl1pPr>
              <a:spcBef>
                <a:spcPts val="675"/>
              </a:spcBef>
              <a:defRPr sz="1800"/>
            </a:lvl1pPr>
            <a:lvl2pPr>
              <a:spcBef>
                <a:spcPts val="270"/>
              </a:spcBef>
              <a:defRPr sz="1575"/>
            </a:lvl2pPr>
            <a:lvl3pPr>
              <a:defRPr sz="1350"/>
            </a:lvl3pPr>
            <a:lvl4pPr>
              <a:defRPr sz="1013"/>
            </a:lvl4pPr>
            <a:lvl5pPr>
              <a:defRPr sz="101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1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125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87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675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6"/>
            <a:ext cx="8382000" cy="4321175"/>
          </a:xfrm>
        </p:spPr>
        <p:txBody>
          <a:bodyPr/>
          <a:lstStyle>
            <a:lvl1pPr>
              <a:spcBef>
                <a:spcPts val="675"/>
              </a:spcBef>
              <a:defRPr sz="1800"/>
            </a:lvl1pPr>
            <a:lvl2pPr>
              <a:spcBef>
                <a:spcPts val="270"/>
              </a:spcBef>
              <a:defRPr sz="1575"/>
            </a:lvl2pPr>
            <a:lvl3pPr>
              <a:defRPr sz="1350"/>
            </a:lvl3pPr>
            <a:lvl4pPr>
              <a:defRPr sz="1013"/>
            </a:lvl4pPr>
            <a:lvl5pPr>
              <a:defRPr sz="101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125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2363"/>
              </a:lnSpc>
              <a:defRPr sz="22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67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6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9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2475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12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69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675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125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4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1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kern="1200" dirty="0" smtClean="0">
                <a:solidFill>
                  <a:schemeClr val="bg2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49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675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125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22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09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675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75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6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900" b="0" baseline="0">
                <a:solidFill>
                  <a:schemeClr val="bg2"/>
                </a:solidFill>
                <a:latin typeface="+mn-lt"/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5" y="6248406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7985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-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132433-290D-4B12-8B61-6202902EF1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prstClr val="black"/>
              <a:schemeClr val="accent6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2"/>
            <a:ext cx="9144001" cy="68576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4396468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506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9" name="Picture 18" descr="Massachusetts Department of Higher Education logotype">
            <a:extLst>
              <a:ext uri="{FF2B5EF4-FFF2-40B4-BE49-F238E27FC236}">
                <a16:creationId xmlns:a16="http://schemas.microsoft.com/office/drawing/2014/main" id="{1EFE4B0C-B8E2-4634-B583-A4C754701D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9867" y="5895975"/>
            <a:ext cx="1418818" cy="65752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9F60D44-C020-4373-803A-7167E65F510A}"/>
              </a:ext>
            </a:extLst>
          </p:cNvPr>
          <p:cNvSpPr/>
          <p:nvPr userDrawn="1"/>
        </p:nvSpPr>
        <p:spPr>
          <a:xfrm>
            <a:off x="-4" y="2552700"/>
            <a:ext cx="5111920" cy="2286000"/>
          </a:xfrm>
          <a:prstGeom prst="rect">
            <a:avLst/>
          </a:prstGeom>
          <a:solidFill>
            <a:srgbClr val="00205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C1A3835-2BE3-42E1-B6CC-92670D23C80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1475" y="2138161"/>
            <a:ext cx="4740442" cy="1585801"/>
          </a:xfrm>
          <a:noFill/>
        </p:spPr>
        <p:txBody>
          <a:bodyPr lIns="288000" rIns="432000" bIns="144000" anchor="b"/>
          <a:lstStyle>
            <a:lvl1pPr algn="r">
              <a:defRPr sz="211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3591785"/>
            <a:ext cx="4740442" cy="1046897"/>
          </a:xfrm>
          <a:noFill/>
        </p:spPr>
        <p:txBody>
          <a:bodyPr lIns="288000" tIns="144000" rIns="432000"/>
          <a:lstStyle>
            <a:lvl1pPr marL="0" indent="0" algn="r">
              <a:buNone/>
              <a:defRPr sz="1097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en-US" noProof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E75BCF-D8C8-4263-A1D7-D25D713850C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alphaModFix amt="8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" y="-2"/>
            <a:ext cx="9143999" cy="685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45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_Dark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6DDB6B-ECD1-4F6F-BCD4-9D25A0B63B9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554480"/>
            <a:ext cx="8505000" cy="44805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34" y="243171"/>
            <a:ext cx="4383731" cy="871264"/>
          </a:xfrm>
          <a:noFill/>
        </p:spPr>
        <p:txBody>
          <a:bodyPr lIns="91440" rIns="9144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22277" y="6155190"/>
            <a:ext cx="324000" cy="432000"/>
          </a:xfrm>
          <a:prstGeom prst="ellipse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B51A1E-902D-48AF-9020-955120F3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5F44794-CAB0-4C73-97EE-B0B8F33DF8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2901" y="916368"/>
            <a:ext cx="6985160" cy="289119"/>
          </a:xfrm>
        </p:spPr>
        <p:txBody>
          <a:bodyPr/>
          <a:lstStyle>
            <a:lvl1pPr marL="0" indent="0">
              <a:buNone/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Add a </a:t>
            </a:r>
            <a:r>
              <a:rPr lang="en-US" err="1"/>
              <a:t>subheader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7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4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1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4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7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11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  <a:latin typeface="Segoe UI Semibold" panose="020B0702040204020203" pitchFamily="34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7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kern="1200" dirty="0" smtClean="0">
                <a:solidFill>
                  <a:schemeClr val="bg2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2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kern="1200" dirty="0" smtClean="0">
                <a:solidFill>
                  <a:schemeClr val="bg2"/>
                </a:solidFill>
                <a:latin typeface="Segoe UI Semibold" panose="020B0702040204020203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3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2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5" y="6251964"/>
            <a:ext cx="1904686" cy="60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5099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4"/>
            <a:ext cx="9144000" cy="5135563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6" name="Picture 11" descr="Logotype Stacked w Seal Top 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8674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62000" y="6477000"/>
            <a:ext cx="50292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477000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55D52-5E0F-437B-AA6F-C1C3022CF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01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4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5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1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40" indent="-31908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32" indent="-27304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38" indent="-228594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995" indent="-182558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39" indent="-182558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591" indent="-182875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17" indent="-182875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080" indent="-182875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6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675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6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675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1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675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3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3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31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31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31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31">
          <a:solidFill>
            <a:schemeClr val="bg1"/>
          </a:solidFill>
          <a:latin typeface="Corbel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sz="2531">
          <a:solidFill>
            <a:schemeClr val="bg1"/>
          </a:solidFill>
          <a:latin typeface="Corbel" pitchFamily="34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sz="2531">
          <a:solidFill>
            <a:schemeClr val="bg1"/>
          </a:solidFill>
          <a:latin typeface="Corbel" pitchFamily="34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sz="2531">
          <a:solidFill>
            <a:schemeClr val="bg1"/>
          </a:solidFill>
          <a:latin typeface="Corbel" pitchFamily="34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sz="2531">
          <a:solidFill>
            <a:schemeClr val="bg1"/>
          </a:solidFill>
          <a:latin typeface="Corbel" pitchFamily="34" charset="0"/>
        </a:defRPr>
      </a:lvl9pPr>
      <a:extLst/>
    </p:titleStyle>
    <p:bodyStyle>
      <a:lvl1pPr marL="246460" indent="-179487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0766" indent="-15359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559892" indent="-12858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684014" indent="-102692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801886" indent="-102692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915543" indent="-10287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" indent="-10287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141857" indent="-10287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1255014" indent="-10287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01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noyes@dhe.mass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46A84-48D8-45E1-8F11-9741E4AAA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2" y="72690"/>
            <a:ext cx="8229600" cy="163677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FY22 Presidential Evaluations: BHE Statewide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5B3A2-6655-4F6C-AB8F-D9D2D79F28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0008FC-9BAA-4FC9-A726-619BA22B8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83418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The Equity Agenda</a:t>
            </a:r>
          </a:p>
          <a:p>
            <a:pPr marL="507206" lvl="1" indent="-342900"/>
            <a:r>
              <a:rPr lang="en-US" sz="2000" dirty="0"/>
              <a:t>Presidential efforts to raise enrollment, attainment, and long-term success outcomes among traditionally underserved student populations, particularly racially minoritized students.</a:t>
            </a:r>
          </a:p>
          <a:p>
            <a:pPr marL="507206" lvl="1" indent="-342900"/>
            <a:r>
              <a:rPr lang="en-US" sz="2000" dirty="0"/>
              <a:t>3-5 examples of how your institution has become more student-centered and equity-minded.</a:t>
            </a:r>
          </a:p>
          <a:p>
            <a:pPr marL="507206" lvl="1" indent="-342900"/>
            <a:endParaRPr lang="en-US" sz="2000" dirty="0"/>
          </a:p>
          <a:p>
            <a:pPr marL="0" indent="0">
              <a:buNone/>
            </a:pPr>
            <a:r>
              <a:rPr lang="en-US" sz="2800" b="1" dirty="0"/>
              <a:t>Pandemic Response</a:t>
            </a:r>
          </a:p>
          <a:p>
            <a:pPr marL="507206" marR="0" lvl="1" indent="-342900" algn="l" defTabSz="914400" rtl="0" eaLnBrk="1" fontAlgn="base" latinLnBrk="0" hangingPunct="1">
              <a:lnSpc>
                <a:spcPct val="100000"/>
              </a:lnSpc>
              <a:spcBef>
                <a:spcPts val="270"/>
              </a:spcBef>
              <a:spcAft>
                <a:spcPct val="0"/>
              </a:spcAft>
              <a:buClr>
                <a:srgbClr val="F37121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Presidential efforts to respond to, contain, mitigate, and recover from the impacts of COVID-19 within your respective campus communities and in the administration of your institution’s resources.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A69A21E-7BF1-4FE8-BEA8-B6E82BB835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dirty="0"/>
              <a:t>FY 22 Presidential Evaluations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70DFC61-4F67-4367-B9C8-F1067FD6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Criteria</a:t>
            </a:r>
          </a:p>
        </p:txBody>
      </p:sp>
    </p:spTree>
    <p:extLst>
      <p:ext uri="{BB962C8B-B14F-4D97-AF65-F5344CB8AC3E}">
        <p14:creationId xmlns:p14="http://schemas.microsoft.com/office/powerpoint/2010/main" val="2604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0008FC-9BAA-4FC9-A726-619BA22B8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Submission Date to DHE: </a:t>
            </a:r>
            <a:r>
              <a:rPr lang="en-US" sz="2800" dirty="0"/>
              <a:t>June 30, 2022*</a:t>
            </a:r>
          </a:p>
          <a:p>
            <a:pPr marL="0" indent="0">
              <a:buNone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Segoe UI"/>
              </a:rPr>
              <a:t>Detailed Memo on criteria, process, etc. will be available mid-November.</a:t>
            </a:r>
          </a:p>
          <a:p>
            <a:pPr marL="0" indent="0">
              <a:buNone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Segoe UI"/>
            </a:endParaRP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Segoe UI"/>
            </a:endParaRP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Segoe UI"/>
            </a:endParaRP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Segoe UI"/>
            </a:endParaRPr>
          </a:p>
          <a:p>
            <a:pPr marL="0" indent="0">
              <a:buNone/>
            </a:pPr>
            <a:endParaRPr lang="en-US" sz="1600" dirty="0">
              <a:solidFill>
                <a:prstClr val="black"/>
              </a:solidFill>
              <a:latin typeface="Segoe UI"/>
            </a:endParaRP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Segoe UI"/>
              </a:rPr>
              <a:t>*If this is not realistic given board meeting schedules, please work with Matt Noyes, Director of Trustee and Government Relations: </a:t>
            </a:r>
            <a:r>
              <a:rPr lang="en-US" sz="1600" dirty="0">
                <a:solidFill>
                  <a:prstClr val="black"/>
                </a:solidFill>
                <a:latin typeface="Segoe UI"/>
                <a:hlinkClick r:id="rId3"/>
              </a:rPr>
              <a:t>mnoyes@dhe.mass.edu</a:t>
            </a:r>
            <a:r>
              <a:rPr lang="en-US" sz="1600" dirty="0">
                <a:solidFill>
                  <a:prstClr val="black"/>
                </a:solidFill>
                <a:latin typeface="Segoe UI"/>
              </a:rPr>
              <a:t> or 781-605-4434.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A69A21E-7BF1-4FE8-BEA8-B6E82BB835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dirty="0"/>
              <a:t>FY 22 Presidential Evaluations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70DFC61-4F67-4367-B9C8-F1067FD6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115312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Custom 2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" id="{8E1E8DEA-49AA-4C8C-8F64-5ABBB20FBA22}" vid="{D6F2EA70-514C-48A6-8517-D10833B8FDB2}"/>
    </a:ext>
  </a:extLst>
</a:theme>
</file>

<file path=ppt/theme/theme2.xml><?xml version="1.0" encoding="utf-8"?>
<a:theme xmlns:a="http://schemas.openxmlformats.org/drawingml/2006/main" name="1_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149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Franklin Gothic Demi</vt:lpstr>
      <vt:lpstr>Segoe UI</vt:lpstr>
      <vt:lpstr>Segoe UI Bold</vt:lpstr>
      <vt:lpstr>Segoe UI Semibold</vt:lpstr>
      <vt:lpstr>Wingdings</vt:lpstr>
      <vt:lpstr>Wingdings 2</vt:lpstr>
      <vt:lpstr>Wingdings 3</vt:lpstr>
      <vt:lpstr>DHE PowerPoint</vt:lpstr>
      <vt:lpstr>1_DHE PowerPoint</vt:lpstr>
      <vt:lpstr>FY22 Presidential Evaluations: BHE Statewide Objectives</vt:lpstr>
      <vt:lpstr>Criteria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22 Presidential Evalutions</dc:title>
  <dc:creator>Noyes, Matt (DHE)</dc:creator>
  <cp:lastModifiedBy>Papanikolaou, Constantia (DHE)</cp:lastModifiedBy>
  <cp:revision>2</cp:revision>
  <dcterms:created xsi:type="dcterms:W3CDTF">2021-10-22T16:27:09Z</dcterms:created>
  <dcterms:modified xsi:type="dcterms:W3CDTF">2021-10-25T23:34:52Z</dcterms:modified>
</cp:coreProperties>
</file>